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charts/chart2.xml" ContentType="application/vnd.openxmlformats-officedocument.drawingml.chart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charts/chart1.xml" ContentType="application/vnd.openxmlformats-officedocument.drawingml.chart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Default Extension="pdf" ContentType="application/pdf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Default Extension="tiff" ContentType="image/tiff"/>
  <Override PartName="/ppt/slides/slide32.xml" ContentType="application/vnd.openxmlformats-officedocument.presentationml.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9" r:id="rId1"/>
  </p:sldMasterIdLst>
  <p:notesMasterIdLst>
    <p:notesMasterId r:id="rId4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95" r:id="rId14"/>
    <p:sldId id="296" r:id="rId15"/>
    <p:sldId id="302" r:id="rId16"/>
    <p:sldId id="297" r:id="rId17"/>
    <p:sldId id="298" r:id="rId18"/>
    <p:sldId id="299" r:id="rId19"/>
    <p:sldId id="270" r:id="rId20"/>
    <p:sldId id="273" r:id="rId21"/>
    <p:sldId id="303" r:id="rId22"/>
    <p:sldId id="269" r:id="rId23"/>
    <p:sldId id="304" r:id="rId24"/>
    <p:sldId id="287" r:id="rId25"/>
    <p:sldId id="268" r:id="rId26"/>
    <p:sldId id="292" r:id="rId27"/>
    <p:sldId id="294" r:id="rId28"/>
    <p:sldId id="274" r:id="rId29"/>
    <p:sldId id="275" r:id="rId30"/>
    <p:sldId id="276" r:id="rId31"/>
    <p:sldId id="305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9" r:id="rId43"/>
    <p:sldId id="290" r:id="rId44"/>
    <p:sldId id="291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:Users:emmatimminsschiffman:Documents:Dissertation:Analysis:Expression%20analysis%20juvenile%20oysters:EF1%20PE2%200325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:Users:emmatimminsschiffman:Documents:Dissertation:Analysis:Expression%20analysis%20juvenile%20oysters:IkB%20IL17%200323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:Users:emmatimminsschiffman:Documents:Dissertation:Analysis:Expression%20analysis%20juvenile%20oysters:IkB%20IL17%200323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:Users:emmatimminsschiffman:Documents:Winter%202010:Bioinformatics:metal%20binding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PE2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errBars>
            <c:errBarType val="plus"/>
            <c:errValType val="cust"/>
            <c:plus>
              <c:numRef>
                <c:f>'PE2'!$J$35:$J$36</c:f>
                <c:numCache>
                  <c:formatCode>General</c:formatCode>
                  <c:ptCount val="2"/>
                  <c:pt idx="0">
                    <c:v>2.13580582071664E-20</c:v>
                  </c:pt>
                  <c:pt idx="1">
                    <c:v>5.39799672289978E-20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'PE2'!$H$35:$H$36</c:f>
              <c:strCache>
                <c:ptCount val="2"/>
                <c:pt idx="0">
                  <c:v>Control</c:v>
                </c:pt>
                <c:pt idx="1">
                  <c:v>+ Vt</c:v>
                </c:pt>
              </c:strCache>
            </c:strRef>
          </c:cat>
          <c:val>
            <c:numRef>
              <c:f>('PE2'!$J$17,'PE2'!$J$33)</c:f>
              <c:numCache>
                <c:formatCode>General</c:formatCode>
                <c:ptCount val="2"/>
                <c:pt idx="0">
                  <c:v>1.55697156958328E-20</c:v>
                </c:pt>
                <c:pt idx="1">
                  <c:v>2.5098095830417E-20</c:v>
                </c:pt>
              </c:numCache>
            </c:numRef>
          </c:val>
        </c:ser>
        <c:axId val="586018376"/>
        <c:axId val="586021432"/>
      </c:barChart>
      <c:catAx>
        <c:axId val="586018376"/>
        <c:scaling>
          <c:orientation val="minMax"/>
        </c:scaling>
        <c:axPos val="b"/>
        <c:tickLblPos val="nextTo"/>
        <c:crossAx val="586021432"/>
        <c:crosses val="autoZero"/>
        <c:auto val="1"/>
        <c:lblAlgn val="ctr"/>
        <c:lblOffset val="100"/>
      </c:catAx>
      <c:valAx>
        <c:axId val="586021432"/>
        <c:scaling>
          <c:orientation val="minMax"/>
        </c:scaling>
        <c:axPos val="l"/>
        <c:majorGridlines/>
        <c:numFmt formatCode="General" sourceLinked="1"/>
        <c:tickLblPos val="nextTo"/>
        <c:crossAx val="5860183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v>IkB</c:v>
          </c:tx>
          <c:errBars>
            <c:errBarType val="plus"/>
            <c:errValType val="cust"/>
            <c:plus>
              <c:numRef>
                <c:f>Sheet2!$B$40:$B$41</c:f>
                <c:numCache>
                  <c:formatCode>General</c:formatCode>
                  <c:ptCount val="2"/>
                  <c:pt idx="0">
                    <c:v>5.4599589677064E-53</c:v>
                  </c:pt>
                  <c:pt idx="1">
                    <c:v>9.29041795744934E-54</c:v>
                  </c:pt>
                </c:numCache>
              </c:numRef>
            </c:plus>
            <c:minus>
              <c:numRef>
                <c:f>Sheet2!$B$40:$B$41</c:f>
                <c:numCache>
                  <c:formatCode>General</c:formatCode>
                  <c:ptCount val="2"/>
                  <c:pt idx="0">
                    <c:v>5.4599589677064E-53</c:v>
                  </c:pt>
                  <c:pt idx="1">
                    <c:v>9.29041795744934E-54</c:v>
                  </c:pt>
                </c:numCache>
              </c:numRef>
            </c:minus>
          </c:errBars>
          <c:cat>
            <c:strRef>
              <c:f>Sheet1!$G$42:$G$43</c:f>
              <c:strCache>
                <c:ptCount val="2"/>
                <c:pt idx="0">
                  <c:v>Control</c:v>
                </c:pt>
                <c:pt idx="1">
                  <c:v>+ Vt</c:v>
                </c:pt>
              </c:strCache>
            </c:strRef>
          </c:cat>
          <c:val>
            <c:numRef>
              <c:f>(Sheet1!$H$17,Sheet1!$H$33)</c:f>
              <c:numCache>
                <c:formatCode>General</c:formatCode>
                <c:ptCount val="2"/>
                <c:pt idx="0">
                  <c:v>2.33236722919044E-53</c:v>
                </c:pt>
                <c:pt idx="1">
                  <c:v>6.49138852620954E-54</c:v>
                </c:pt>
              </c:numCache>
            </c:numRef>
          </c:val>
        </c:ser>
        <c:axId val="586077848"/>
        <c:axId val="586080904"/>
      </c:barChart>
      <c:catAx>
        <c:axId val="586077848"/>
        <c:scaling>
          <c:orientation val="minMax"/>
        </c:scaling>
        <c:axPos val="b"/>
        <c:tickLblPos val="nextTo"/>
        <c:crossAx val="586080904"/>
        <c:crosses val="autoZero"/>
        <c:auto val="1"/>
        <c:lblAlgn val="ctr"/>
        <c:lblOffset val="100"/>
      </c:catAx>
      <c:valAx>
        <c:axId val="586080904"/>
        <c:scaling>
          <c:orientation val="minMax"/>
        </c:scaling>
        <c:axPos val="l"/>
        <c:majorGridlines/>
        <c:numFmt formatCode="General" sourceLinked="1"/>
        <c:tickLblPos val="nextTo"/>
        <c:crossAx val="58607784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v>IL17</c:v>
          </c:tx>
          <c:errBars>
            <c:errBarType val="plus"/>
            <c:errValType val="cust"/>
            <c:plus>
              <c:numRef>
                <c:f>Sheet2!$B$42:$B$43</c:f>
                <c:numCache>
                  <c:formatCode>General</c:formatCode>
                  <c:ptCount val="2"/>
                  <c:pt idx="0">
                    <c:v>7.86726141839081E-60</c:v>
                  </c:pt>
                  <c:pt idx="1">
                    <c:v>1.02258832212581E-60</c:v>
                  </c:pt>
                </c:numCache>
              </c:numRef>
            </c:plus>
            <c:minus>
              <c:numRef>
                <c:f>Sheet2!$B$42:$B$43</c:f>
                <c:numCache>
                  <c:formatCode>General</c:formatCode>
                  <c:ptCount val="2"/>
                  <c:pt idx="0">
                    <c:v>7.86726141839081E-60</c:v>
                  </c:pt>
                  <c:pt idx="1">
                    <c:v>1.02258832212581E-60</c:v>
                  </c:pt>
                </c:numCache>
              </c:numRef>
            </c:minus>
          </c:errBars>
          <c:cat>
            <c:strRef>
              <c:f>Sheet1!$G$42:$G$43</c:f>
              <c:strCache>
                <c:ptCount val="2"/>
                <c:pt idx="0">
                  <c:v>Control</c:v>
                </c:pt>
                <c:pt idx="1">
                  <c:v>+ Vt</c:v>
                </c:pt>
              </c:strCache>
            </c:strRef>
          </c:cat>
          <c:val>
            <c:numRef>
              <c:f>(Sheet1!$R$17,Sheet1!$R$33)</c:f>
              <c:numCache>
                <c:formatCode>General</c:formatCode>
                <c:ptCount val="2"/>
                <c:pt idx="0">
                  <c:v>2.35676299089824E-59</c:v>
                </c:pt>
                <c:pt idx="1">
                  <c:v>4.51193164154557E-61</c:v>
                </c:pt>
              </c:numCache>
            </c:numRef>
          </c:val>
        </c:ser>
        <c:axId val="586110216"/>
        <c:axId val="586113272"/>
      </c:barChart>
      <c:catAx>
        <c:axId val="586110216"/>
        <c:scaling>
          <c:orientation val="minMax"/>
        </c:scaling>
        <c:axPos val="b"/>
        <c:tickLblPos val="nextTo"/>
        <c:crossAx val="586113272"/>
        <c:crosses val="autoZero"/>
        <c:auto val="1"/>
        <c:lblAlgn val="ctr"/>
        <c:lblOffset val="100"/>
      </c:catAx>
      <c:valAx>
        <c:axId val="586113272"/>
        <c:scaling>
          <c:orientation val="minMax"/>
        </c:scaling>
        <c:axPos val="l"/>
        <c:majorGridlines/>
        <c:numFmt formatCode="General" sourceLinked="1"/>
        <c:tickLblPos val="nextTo"/>
        <c:crossAx val="58611021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CatName val="1"/>
          </c:dLbls>
          <c:cat>
            <c:strRef>
              <c:f>'GO1'!$B$2:$B$11</c:f>
              <c:strCache>
                <c:ptCount val="10"/>
                <c:pt idx="0">
                  <c:v>metabolism</c:v>
                </c:pt>
                <c:pt idx="1">
                  <c:v>biological_process</c:v>
                </c:pt>
                <c:pt idx="2">
                  <c:v>nucleobase, nucleoside, nucleotide and nucleic acid metabolism</c:v>
                </c:pt>
                <c:pt idx="3">
                  <c:v>amino acid and derivative metabolism</c:v>
                </c:pt>
                <c:pt idx="4">
                  <c:v>biosynthesis</c:v>
                </c:pt>
                <c:pt idx="5">
                  <c:v>lipid metabolism</c:v>
                </c:pt>
                <c:pt idx="6">
                  <c:v>generation of precursor metabolites and energy</c:v>
                </c:pt>
                <c:pt idx="7">
                  <c:v>catabolism</c:v>
                </c:pt>
                <c:pt idx="8">
                  <c:v>response to stress</c:v>
                </c:pt>
                <c:pt idx="9">
                  <c:v>DNA metabolism</c:v>
                </c:pt>
              </c:strCache>
            </c:strRef>
          </c:cat>
          <c:val>
            <c:numRef>
              <c:f>'GO1'!$D$2:$D$11</c:f>
              <c:numCache>
                <c:formatCode>0.00%</c:formatCode>
                <c:ptCount val="10"/>
                <c:pt idx="0">
                  <c:v>0.2864</c:v>
                </c:pt>
                <c:pt idx="1">
                  <c:v>0.2864</c:v>
                </c:pt>
                <c:pt idx="2">
                  <c:v>0.0902</c:v>
                </c:pt>
                <c:pt idx="3">
                  <c:v>0.0829</c:v>
                </c:pt>
                <c:pt idx="4">
                  <c:v>0.0817</c:v>
                </c:pt>
                <c:pt idx="5">
                  <c:v>0.0817</c:v>
                </c:pt>
                <c:pt idx="6">
                  <c:v>0.0475</c:v>
                </c:pt>
                <c:pt idx="7">
                  <c:v>0.0201</c:v>
                </c:pt>
                <c:pt idx="8">
                  <c:v>0.0116</c:v>
                </c:pt>
                <c:pt idx="9">
                  <c:v>0.0116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83208-F8CC-5D44-AFFB-BCD4969BABAE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52CF-371E-6943-B675-1F686272E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will be mainly on laboratory trials.  Will measure: gene expression, mortality, &amp;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trials: 1. just CO2 2. CO2-T-pathogen</a:t>
            </a:r>
          </a:p>
          <a:p>
            <a:r>
              <a:rPr lang="en-US" dirty="0" smtClean="0"/>
              <a:t>Sufficient</a:t>
            </a:r>
            <a:r>
              <a:rPr lang="en-US" baseline="0" dirty="0" smtClean="0"/>
              <a:t> genetic diversity can mimic evolutionary time – what is spawning plan at hatchery?</a:t>
            </a:r>
            <a:endParaRPr lang="en-US" dirty="0" smtClean="0"/>
          </a:p>
          <a:p>
            <a:r>
              <a:rPr lang="en-US" dirty="0" smtClean="0"/>
              <a:t>Make primers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cDNA</a:t>
            </a:r>
            <a:r>
              <a:rPr lang="en-US" baseline="0" dirty="0" smtClean="0"/>
              <a:t> -&gt; verify amplify one product of DNA -&gt; RAD or HRM to see what is different (or SNP chip) -&gt; genotype using HRM -&gt; different proportions of genotypes in pre vs. post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understand impacts</a:t>
            </a:r>
            <a:r>
              <a:rPr lang="en-US" baseline="0" dirty="0" smtClean="0"/>
              <a:t> of MULTIPLE stressors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feed: </a:t>
            </a:r>
            <a:r>
              <a:rPr lang="en-US" dirty="0" err="1" smtClean="0"/>
              <a:t>Isochrysis</a:t>
            </a:r>
            <a:r>
              <a:rPr lang="en-US" dirty="0" smtClean="0"/>
              <a:t> (T-</a:t>
            </a:r>
            <a:r>
              <a:rPr lang="en-US" dirty="0" err="1" smtClean="0"/>
              <a:t>Iso</a:t>
            </a:r>
            <a:r>
              <a:rPr lang="en-US" dirty="0" smtClean="0"/>
              <a:t>),</a:t>
            </a:r>
            <a:r>
              <a:rPr lang="en-US" baseline="0" dirty="0" smtClean="0"/>
              <a:t> diatom, </a:t>
            </a:r>
            <a:r>
              <a:rPr lang="en-US" baseline="0" dirty="0" err="1" smtClean="0"/>
              <a:t>Tetraselmis</a:t>
            </a:r>
            <a:endParaRPr lang="en-US" baseline="0" dirty="0" smtClean="0"/>
          </a:p>
          <a:p>
            <a:r>
              <a:rPr lang="en-US" baseline="0" dirty="0" smtClean="0"/>
              <a:t>Undergrad research: find LD50 of </a:t>
            </a:r>
            <a:r>
              <a:rPr lang="en-US" baseline="0" dirty="0" err="1" smtClean="0"/>
              <a:t>Vt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gigas</a:t>
            </a:r>
            <a:r>
              <a:rPr lang="en-US" baseline="0" dirty="0" smtClean="0"/>
              <a:t> larvae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Physiological</a:t>
            </a:r>
            <a:r>
              <a:rPr lang="en-US" baseline="0" dirty="0" smtClean="0"/>
              <a:t> pathways = nonlethal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Shell dissolution: SEM? Quantify CaCO3 in shell? Miller et al. 2009 digital image -&gt; dissolve &amp; quantify Ca</a:t>
            </a:r>
          </a:p>
          <a:p>
            <a:r>
              <a:rPr lang="en-US" dirty="0" smtClean="0"/>
              <a:t>Lipids:</a:t>
            </a:r>
            <a:r>
              <a:rPr lang="en-US" baseline="0" dirty="0" smtClean="0"/>
              <a:t> extract lipid &amp; quantify gravimetrically; or can stain </a:t>
            </a:r>
            <a:r>
              <a:rPr lang="en-US" baseline="0" smtClean="0"/>
              <a:t>&amp; quantify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 station data at hatchery?  Environmental data from last year? What is protocol for spat collectors?</a:t>
            </a:r>
          </a:p>
          <a:p>
            <a:r>
              <a:rPr lang="en-US" dirty="0" smtClean="0"/>
              <a:t>Archived samples: Larval sampling weekly or semi-weekly.  Preserve</a:t>
            </a:r>
            <a:r>
              <a:rPr lang="en-US" baseline="0" dirty="0" smtClean="0"/>
              <a:t> in RNA later.  If something happens, if anomalous environment, can correlate with archived samples.  Complemented by archived microbial ARISA.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spawn date for larvae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Ralph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Ildiko</a:t>
            </a:r>
            <a:r>
              <a:rPr lang="en-US" baseline="0" dirty="0" smtClean="0"/>
              <a:t> do not sample outside hatchery, but do weekly inside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the environment affect phenotype?</a:t>
            </a:r>
          </a:p>
          <a:p>
            <a:r>
              <a:rPr lang="en-US" dirty="0" smtClean="0"/>
              <a:t>Ensure</a:t>
            </a:r>
            <a:r>
              <a:rPr lang="en-US" baseline="0" dirty="0" smtClean="0"/>
              <a:t> immersion time is the same for sampling</a:t>
            </a:r>
          </a:p>
          <a:p>
            <a:r>
              <a:rPr lang="en-US" baseline="0" dirty="0" smtClean="0"/>
              <a:t>Measure lipid content?</a:t>
            </a:r>
          </a:p>
          <a:p>
            <a:r>
              <a:rPr lang="en-US" baseline="0" dirty="0" smtClean="0"/>
              <a:t>What can Oceanography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52CF-371E-6943-B675-1F686272EB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568B15-67B7-244A-9B3D-9CD44E17A5AC}" type="datetimeFigureOut">
              <a:rPr lang="en-US" smtClean="0"/>
              <a:pPr/>
              <a:t>5/21/10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2161D5-DD3A-9C4A-8943-03B37C2D2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d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1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Committee Meeting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Emma Timmins-Schiffman</a:t>
            </a:r>
          </a:p>
          <a:p>
            <a:r>
              <a:rPr lang="en-US" dirty="0" smtClean="0"/>
              <a:t>May 21,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0720" y="2073676"/>
            <a:ext cx="7189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Objective 1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: Characterize the physiological response of bivalves to stressors of environmental change.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30" y="4073858"/>
            <a:ext cx="3476970" cy="2784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67030" y="4073858"/>
            <a:ext cx="3476970" cy="2784142"/>
          </a:xfrm>
          <a:prstGeom prst="rect">
            <a:avLst/>
          </a:prstGeom>
          <a:solidFill>
            <a:srgbClr val="FFFFFF">
              <a:alpha val="27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hatchery mortality events?</a:t>
            </a:r>
          </a:p>
          <a:p>
            <a:r>
              <a:rPr lang="en-US" dirty="0" smtClean="0"/>
              <a:t>How do oysters respond physiologically to environmental stress?</a:t>
            </a:r>
          </a:p>
          <a:p>
            <a:r>
              <a:rPr lang="en-US" dirty="0" smtClean="0"/>
              <a:t>How do changes in the environment affect the host-pathogen relationship?</a:t>
            </a:r>
          </a:p>
          <a:p>
            <a:r>
              <a:rPr lang="en-US" dirty="0" smtClean="0"/>
              <a:t>Develop a predictive assay of markers indicative of individual and multiple stressors.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trials</a:t>
            </a:r>
          </a:p>
          <a:p>
            <a:pPr lvl="1"/>
            <a:r>
              <a:rPr lang="en-US" dirty="0" smtClean="0"/>
              <a:t>Single -&gt; dual -&gt; multiple stressors</a:t>
            </a:r>
          </a:p>
          <a:p>
            <a:pPr lvl="1"/>
            <a:r>
              <a:rPr lang="en-US" dirty="0" smtClean="0"/>
              <a:t>Host only (larvae) &amp; host + pathogen (</a:t>
            </a:r>
            <a:r>
              <a:rPr lang="en-US" i="1" dirty="0" err="1" smtClean="0"/>
              <a:t>Vibrio</a:t>
            </a:r>
            <a:r>
              <a:rPr lang="en-US" i="1" dirty="0" smtClean="0"/>
              <a:t> </a:t>
            </a:r>
            <a:r>
              <a:rPr lang="en-US" i="1" dirty="0" err="1" smtClean="0"/>
              <a:t>tubiashii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pH: 380 &amp; 840 pCO2</a:t>
            </a:r>
          </a:p>
          <a:p>
            <a:r>
              <a:rPr lang="en-US" dirty="0" smtClean="0"/>
              <a:t>Temperature: 12C &amp; 25C</a:t>
            </a:r>
          </a:p>
          <a:p>
            <a:r>
              <a:rPr lang="en-US" dirty="0" smtClean="0"/>
              <a:t>Stages of development: D-hinge, </a:t>
            </a:r>
            <a:r>
              <a:rPr lang="en-US" dirty="0" err="1" smtClean="0"/>
              <a:t>veliger</a:t>
            </a:r>
            <a:r>
              <a:rPr lang="en-US" dirty="0" smtClean="0"/>
              <a:t>, </a:t>
            </a:r>
            <a:r>
              <a:rPr lang="en-US" dirty="0" err="1" smtClean="0"/>
              <a:t>pediveliger</a:t>
            </a:r>
            <a:endParaRPr lang="en-US" dirty="0"/>
          </a:p>
        </p:txBody>
      </p:sp>
      <p:pic>
        <p:nvPicPr>
          <p:cNvPr id="4" name="Picture 3" descr="iPhot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21" y="680561"/>
            <a:ext cx="2130479" cy="1568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0286" y="680561"/>
            <a:ext cx="8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767" y="2025134"/>
            <a:ext cx="114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Pathogen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3521" y="2209800"/>
            <a:ext cx="5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25260" y="25791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6716761" y="865227"/>
            <a:ext cx="1137246" cy="2777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6" idx="0"/>
          </p:cNvCxnSpPr>
          <p:nvPr/>
        </p:nvCxnSpPr>
        <p:spPr>
          <a:xfrm rot="5400000" flipH="1" flipV="1">
            <a:off x="6819013" y="1150427"/>
            <a:ext cx="496339" cy="125307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rot="16200000" flipV="1">
            <a:off x="8089641" y="2156226"/>
            <a:ext cx="816087" cy="29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7" idx="2"/>
          </p:cNvCxnSpPr>
          <p:nvPr/>
        </p:nvCxnSpPr>
        <p:spPr>
          <a:xfrm rot="5400000" flipH="1" flipV="1">
            <a:off x="7287511" y="1741383"/>
            <a:ext cx="816086" cy="859412"/>
          </a:xfrm>
          <a:prstGeom prst="curvedConnector4">
            <a:avLst>
              <a:gd name="adj1" fmla="val -28012"/>
              <a:gd name="adj2" fmla="val 6468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2 weeks each – get larvae &amp; algae from hatchery before each trial period</a:t>
            </a:r>
          </a:p>
          <a:p>
            <a:r>
              <a:rPr lang="en-US" dirty="0" smtClean="0"/>
              <a:t>5/31: grow larvae with algae – sample for baseline</a:t>
            </a:r>
          </a:p>
          <a:p>
            <a:r>
              <a:rPr lang="en-US" dirty="0" smtClean="0"/>
              <a:t>6/7: CO</a:t>
            </a:r>
            <a:r>
              <a:rPr lang="en-US" baseline="-25000" dirty="0" smtClean="0"/>
              <a:t>2</a:t>
            </a:r>
            <a:r>
              <a:rPr lang="en-US" dirty="0" smtClean="0"/>
              <a:t> challenges</a:t>
            </a:r>
          </a:p>
          <a:p>
            <a:r>
              <a:rPr lang="en-US" dirty="0" smtClean="0"/>
              <a:t>6/21: CO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Vt</a:t>
            </a:r>
            <a:r>
              <a:rPr lang="en-US" dirty="0" smtClean="0"/>
              <a:t> challenges</a:t>
            </a:r>
          </a:p>
          <a:p>
            <a:r>
              <a:rPr lang="en-US" dirty="0" smtClean="0"/>
              <a:t>7/5: metal bioavailability</a:t>
            </a:r>
          </a:p>
          <a:p>
            <a:r>
              <a:rPr lang="en-US" dirty="0" smtClean="0"/>
              <a:t>FHL: pathogen + CO</a:t>
            </a:r>
            <a:r>
              <a:rPr lang="en-US" baseline="-25000" dirty="0" smtClean="0"/>
              <a:t>2</a:t>
            </a:r>
            <a:r>
              <a:rPr lang="en-US" dirty="0" smtClean="0"/>
              <a:t> + temperature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protocol</a:t>
            </a:r>
          </a:p>
          <a:p>
            <a:pPr lvl="1"/>
            <a:r>
              <a:rPr lang="en-US" dirty="0" smtClean="0"/>
              <a:t>4-8 chambers per treatment</a:t>
            </a:r>
          </a:p>
          <a:p>
            <a:pPr lvl="1"/>
            <a:r>
              <a:rPr lang="en-US" dirty="0" smtClean="0"/>
              <a:t>2 draws of larvae each day from each chamber</a:t>
            </a:r>
          </a:p>
          <a:p>
            <a:pPr lvl="1"/>
            <a:r>
              <a:rPr lang="en-US" dirty="0" smtClean="0"/>
              <a:t>~50-200 larvae for each draw (sample 100-400/day per chamber)</a:t>
            </a:r>
          </a:p>
          <a:p>
            <a:r>
              <a:rPr lang="en-US" dirty="0" smtClean="0"/>
              <a:t>Sample 11,200-44,800 larvae per treatment period</a:t>
            </a:r>
          </a:p>
          <a:p>
            <a:r>
              <a:rPr lang="en-US" dirty="0" smtClean="0"/>
              <a:t>Need at least 50,000 larvae every 2 weeks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the effects of the treatments on oyster larvae</a:t>
            </a:r>
          </a:p>
          <a:p>
            <a:pPr lvl="1"/>
            <a:r>
              <a:rPr lang="en-US" dirty="0" smtClean="0"/>
              <a:t>Gene expression</a:t>
            </a:r>
          </a:p>
          <a:p>
            <a:pPr lvl="1"/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Behavior</a:t>
            </a:r>
          </a:p>
          <a:p>
            <a:r>
              <a:rPr lang="en-US" dirty="0" smtClean="0"/>
              <a:t>Results will provide information on lethal and non-lethal effects of stressors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6727"/>
            <a:ext cx="3022544" cy="1511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5041900"/>
            <a:ext cx="2527300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</a:p>
          <a:p>
            <a:pPr lvl="1"/>
            <a:r>
              <a:rPr lang="en-US" dirty="0" smtClean="0"/>
              <a:t>Determine impacted physiological pathways</a:t>
            </a:r>
          </a:p>
          <a:p>
            <a:pPr lvl="1"/>
            <a:r>
              <a:rPr lang="en-US" dirty="0" smtClean="0"/>
              <a:t>Develop assays for future applications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Targeted genes</a:t>
            </a:r>
          </a:p>
          <a:p>
            <a:pPr lvl="1"/>
            <a:r>
              <a:rPr lang="en-US" dirty="0" smtClean="0"/>
              <a:t>Differential display</a:t>
            </a:r>
          </a:p>
          <a:p>
            <a:pPr lvl="1"/>
            <a:r>
              <a:rPr lang="en-US" dirty="0" smtClean="0"/>
              <a:t>General stress: Western blot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539656" cy="4325112"/>
          </a:xfrm>
        </p:spPr>
        <p:txBody>
          <a:bodyPr/>
          <a:lstStyle/>
          <a:p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Settlement – shell in bottom of chamber</a:t>
            </a:r>
          </a:p>
          <a:p>
            <a:pPr lvl="1"/>
            <a:r>
              <a:rPr lang="en-US" dirty="0" smtClean="0"/>
              <a:t>Development time</a:t>
            </a:r>
          </a:p>
          <a:p>
            <a:pPr lvl="1"/>
            <a:r>
              <a:rPr lang="en-US" dirty="0" smtClean="0"/>
              <a:t>Shell dissolution</a:t>
            </a:r>
          </a:p>
          <a:p>
            <a:pPr lvl="1"/>
            <a:r>
              <a:rPr lang="en-US" dirty="0" smtClean="0"/>
              <a:t>Lipid content – effects on nutrition</a:t>
            </a:r>
            <a:endParaRPr lang="en-US" dirty="0"/>
          </a:p>
        </p:txBody>
      </p:sp>
      <p:pic>
        <p:nvPicPr>
          <p:cNvPr id="4" name="Picture 3" descr="A. Whitman Mil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24" y="3761552"/>
            <a:ext cx="4099676" cy="3047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3925" y="6439392"/>
            <a:ext cx="195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Miller et al.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100"/>
            <a:ext cx="8229600" cy="1066800"/>
          </a:xfrm>
        </p:spPr>
        <p:txBody>
          <a:bodyPr/>
          <a:lstStyle/>
          <a:p>
            <a:r>
              <a:rPr lang="en-US" dirty="0" smtClean="0"/>
              <a:t>Objective 1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414241" cy="4608576"/>
          </a:xfrm>
        </p:spPr>
        <p:txBody>
          <a:bodyPr/>
          <a:lstStyle/>
          <a:p>
            <a:r>
              <a:rPr lang="en-US" dirty="0" smtClean="0"/>
              <a:t>Intra-system microbial community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mL</a:t>
            </a:r>
            <a:r>
              <a:rPr lang="en-US" dirty="0" smtClean="0"/>
              <a:t> water from each chamber each day</a:t>
            </a:r>
          </a:p>
          <a:p>
            <a:pPr lvl="1"/>
            <a:r>
              <a:rPr lang="en-US" dirty="0" smtClean="0"/>
              <a:t>Filter out larvae</a:t>
            </a:r>
          </a:p>
          <a:p>
            <a:pPr lvl="1"/>
            <a:r>
              <a:rPr lang="en-US" dirty="0" smtClean="0"/>
              <a:t>Vacuum filter sample</a:t>
            </a:r>
          </a:p>
          <a:p>
            <a:r>
              <a:rPr lang="en-US" dirty="0" smtClean="0"/>
              <a:t>Extract DNA &amp; PCR for specific pathogens</a:t>
            </a:r>
          </a:p>
          <a:p>
            <a:endParaRPr lang="en-US" dirty="0"/>
          </a:p>
        </p:txBody>
      </p:sp>
      <p:pic>
        <p:nvPicPr>
          <p:cNvPr id="4" name="Picture 3" descr="gene|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50" y="1478900"/>
            <a:ext cx="4371949" cy="537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0720" y="2073676"/>
            <a:ext cx="718998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Objective 2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: Assay the effects of local environmental parameters and contaminants on wild sets of </a:t>
            </a:r>
            <a:r>
              <a:rPr lang="en-US" sz="4400" i="1" dirty="0" smtClean="0">
                <a:solidFill>
                  <a:schemeClr val="accent3">
                    <a:lumMod val="50000"/>
                  </a:schemeClr>
                </a:solidFill>
              </a:rPr>
              <a:t>C. </a:t>
            </a:r>
            <a:r>
              <a:rPr lang="en-US" sz="4400" i="1" dirty="0" err="1" smtClean="0">
                <a:solidFill>
                  <a:schemeClr val="accent3">
                    <a:lumMod val="50000"/>
                  </a:schemeClr>
                </a:solidFill>
              </a:rPr>
              <a:t>gigas</a:t>
            </a:r>
            <a:r>
              <a:rPr lang="en-US" sz="44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Guiding Themes of Research</a:t>
            </a:r>
          </a:p>
          <a:p>
            <a:r>
              <a:rPr lang="en-US" dirty="0" smtClean="0"/>
              <a:t>Title &amp; Objectives</a:t>
            </a:r>
          </a:p>
          <a:p>
            <a:r>
              <a:rPr lang="en-US" dirty="0" smtClean="0"/>
              <a:t>Objective 1 Approaches</a:t>
            </a:r>
          </a:p>
          <a:p>
            <a:r>
              <a:rPr lang="en-US" dirty="0" smtClean="0"/>
              <a:t>Objective 2 Approaches</a:t>
            </a:r>
          </a:p>
          <a:p>
            <a:r>
              <a:rPr lang="en-US" dirty="0" smtClean="0"/>
              <a:t>Objective 3 Approaches</a:t>
            </a:r>
          </a:p>
          <a:p>
            <a:r>
              <a:rPr lang="en-US" dirty="0" smtClean="0"/>
              <a:t>Accomplishments to Date</a:t>
            </a:r>
          </a:p>
          <a:p>
            <a:r>
              <a:rPr lang="en-US" dirty="0" smtClean="0"/>
              <a:t>Future Perspectives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larval response different inside the hatchery?</a:t>
            </a:r>
          </a:p>
          <a:p>
            <a:r>
              <a:rPr lang="en-US" dirty="0" smtClean="0"/>
              <a:t>Are there different stresses and responses around Puget Sound?</a:t>
            </a:r>
          </a:p>
          <a:p>
            <a:pPr lvl="1"/>
            <a:r>
              <a:rPr lang="en-US" dirty="0" smtClean="0"/>
              <a:t>How does this affect oyster phenotype?</a:t>
            </a:r>
          </a:p>
        </p:txBody>
      </p:sp>
      <p:pic>
        <p:nvPicPr>
          <p:cNvPr id="4" name="Picture 3" descr="controls 042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51" y="4565302"/>
            <a:ext cx="3482949" cy="229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Hatchery sampling</a:t>
            </a:r>
          </a:p>
          <a:p>
            <a:pPr lvl="1"/>
            <a:r>
              <a:rPr lang="en-US" dirty="0" smtClean="0"/>
              <a:t>Oyster larvae (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Microbial community</a:t>
            </a:r>
          </a:p>
          <a:p>
            <a:r>
              <a:rPr lang="en-US" dirty="0" smtClean="0"/>
              <a:t>Puget Sound sampling</a:t>
            </a:r>
          </a:p>
          <a:p>
            <a:pPr lvl="1"/>
            <a:r>
              <a:rPr lang="en-US" dirty="0" smtClean="0"/>
              <a:t>Sibling juveniles (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Passive sampling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36259992_8e0dc6ae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29" y="4688"/>
            <a:ext cx="4382870" cy="3287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1129" y="0"/>
            <a:ext cx="4382870" cy="3291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Hatchery sampling – what are the oyster larvae experiencing now?</a:t>
            </a:r>
          </a:p>
          <a:p>
            <a:pPr lvl="1"/>
            <a:r>
              <a:rPr lang="en-US" dirty="0" smtClean="0"/>
              <a:t>Early spring-summer, 2 years</a:t>
            </a:r>
          </a:p>
          <a:p>
            <a:pPr lvl="1"/>
            <a:r>
              <a:rPr lang="en-US" dirty="0" err="1" smtClean="0"/>
              <a:t>Netarts</a:t>
            </a:r>
            <a:r>
              <a:rPr lang="en-US" dirty="0" smtClean="0"/>
              <a:t>, OR &amp; </a:t>
            </a:r>
            <a:r>
              <a:rPr lang="en-US" dirty="0" err="1" smtClean="0"/>
              <a:t>Quilcene</a:t>
            </a:r>
            <a:r>
              <a:rPr lang="en-US" dirty="0" smtClean="0"/>
              <a:t>, WA (hatcheries)</a:t>
            </a:r>
          </a:p>
          <a:p>
            <a:pPr lvl="1"/>
            <a:r>
              <a:rPr lang="en-US" dirty="0" err="1" smtClean="0"/>
              <a:t>Netarts</a:t>
            </a:r>
            <a:r>
              <a:rPr lang="en-US" dirty="0" smtClean="0"/>
              <a:t> Bay &amp; </a:t>
            </a:r>
            <a:r>
              <a:rPr lang="en-US" dirty="0" err="1" smtClean="0"/>
              <a:t>Dabob</a:t>
            </a:r>
            <a:r>
              <a:rPr lang="en-US" dirty="0" smtClean="0"/>
              <a:t> Bay (field)</a:t>
            </a:r>
          </a:p>
          <a:p>
            <a:pPr lvl="1"/>
            <a:r>
              <a:rPr lang="en-US" dirty="0" smtClean="0"/>
              <a:t>Inside vs. outside hatchery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Candidate genes (assay) &amp; Western blot</a:t>
            </a:r>
          </a:p>
          <a:p>
            <a:pPr lvl="1"/>
            <a:r>
              <a:rPr lang="en-US" dirty="0" smtClean="0"/>
              <a:t>Environment: salinity, temperature, alkalinity &amp; DIC,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endParaRPr lang="en-US" dirty="0" smtClean="0"/>
          </a:p>
          <a:p>
            <a:pPr lvl="1"/>
            <a:r>
              <a:rPr lang="en-US" dirty="0" smtClean="0"/>
              <a:t>Settlement (spat collectors at Taylor?)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of hatchery oyster sampling</a:t>
            </a:r>
          </a:p>
          <a:p>
            <a:pPr lvl="1"/>
            <a:r>
              <a:rPr lang="en-US" dirty="0" smtClean="0"/>
              <a:t>Outside (weekly)</a:t>
            </a:r>
          </a:p>
          <a:p>
            <a:pPr lvl="2"/>
            <a:r>
              <a:rPr lang="en-US" dirty="0" smtClean="0"/>
              <a:t>Pump near water intake</a:t>
            </a:r>
          </a:p>
          <a:p>
            <a:pPr lvl="2"/>
            <a:r>
              <a:rPr lang="en-US" dirty="0" smtClean="0"/>
              <a:t>Salinity, T, pCO2, pH, plankton,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endParaRPr lang="en-US" i="1" dirty="0" smtClean="0"/>
          </a:p>
          <a:p>
            <a:pPr lvl="1"/>
            <a:r>
              <a:rPr lang="en-US" dirty="0" smtClean="0"/>
              <a:t>Inside (weekly)</a:t>
            </a:r>
          </a:p>
          <a:p>
            <a:pPr lvl="2"/>
            <a:r>
              <a:rPr lang="en-US" dirty="0" smtClean="0"/>
              <a:t>Oyster larvae tanks (2 reps per tank, 3 tanks)</a:t>
            </a:r>
          </a:p>
          <a:p>
            <a:pPr lvl="2"/>
            <a:r>
              <a:rPr lang="en-US" dirty="0" smtClean="0"/>
              <a:t>T, alkalinity, DIC, salinity,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endParaRPr lang="en-US" i="1" dirty="0" smtClean="0"/>
          </a:p>
          <a:p>
            <a:r>
              <a:rPr lang="en-US" dirty="0" smtClean="0"/>
              <a:t>Complementary data from </a:t>
            </a:r>
            <a:r>
              <a:rPr lang="en-US" dirty="0" err="1" smtClean="0"/>
              <a:t>Netarts</a:t>
            </a:r>
            <a:r>
              <a:rPr lang="en-US" dirty="0" smtClean="0"/>
              <a:t> for comparison?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hoto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30" y="575674"/>
            <a:ext cx="5388070" cy="4031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5930" y="575674"/>
            <a:ext cx="5388070" cy="40318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sampling of microbial communities at </a:t>
            </a:r>
            <a:r>
              <a:rPr lang="en-US" dirty="0" err="1" smtClean="0"/>
              <a:t>Quilcene</a:t>
            </a:r>
            <a:r>
              <a:rPr lang="en-US" dirty="0" smtClean="0"/>
              <a:t> hatchery (weekly)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Sample at locations inside and outside of hatchery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ARISAs</a:t>
            </a:r>
            <a:r>
              <a:rPr lang="en-US" dirty="0" smtClean="0"/>
              <a:t> to characterize microbial community structure</a:t>
            </a:r>
          </a:p>
          <a:p>
            <a:pPr lvl="1"/>
            <a:r>
              <a:rPr lang="en-US" dirty="0" smtClean="0"/>
              <a:t>How is it affected by different environmental conditions?</a:t>
            </a:r>
          </a:p>
          <a:p>
            <a:pPr lvl="1"/>
            <a:r>
              <a:rPr lang="en-US" dirty="0" smtClean="0"/>
              <a:t>Are there predictors of mortality events?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data + environment data -&gt; oyster response to environmental stress</a:t>
            </a:r>
          </a:p>
          <a:p>
            <a:r>
              <a:rPr lang="en-US" dirty="0" smtClean="0"/>
              <a:t>Specific impacts – which stressors are responsible?</a:t>
            </a:r>
          </a:p>
          <a:p>
            <a:r>
              <a:rPr lang="en-US" dirty="0" smtClean="0"/>
              <a:t>Oyster as proxy for ecosystem health</a:t>
            </a:r>
          </a:p>
          <a:p>
            <a:endParaRPr lang="en-US" dirty="0"/>
          </a:p>
        </p:txBody>
      </p:sp>
      <p:pic>
        <p:nvPicPr>
          <p:cNvPr id="4" name="Picture 3" descr="open oyster.jpg"/>
          <p:cNvPicPr>
            <a:picLocks noChangeAspect="1"/>
          </p:cNvPicPr>
          <p:nvPr/>
        </p:nvPicPr>
        <p:blipFill>
          <a:blip r:embed="rId2"/>
          <a:srcRect l="12422" t="18438" r="16172" b="21250"/>
          <a:stretch>
            <a:fillRect/>
          </a:stretch>
        </p:blipFill>
        <p:spPr>
          <a:xfrm>
            <a:off x="0" y="4637032"/>
            <a:ext cx="3504865" cy="2220968"/>
          </a:xfrm>
          <a:prstGeom prst="rect">
            <a:avLst/>
          </a:prstGeom>
        </p:spPr>
      </p:pic>
      <p:pic>
        <p:nvPicPr>
          <p:cNvPr id="5" name="Picture 4" descr="puget s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30" y="4615449"/>
            <a:ext cx="2986370" cy="223455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504865" y="5732728"/>
            <a:ext cx="2652765" cy="147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Semi-monthly sampling of 3 sites in Puget Sound with different human impact levels</a:t>
            </a:r>
          </a:p>
          <a:p>
            <a:pPr lvl="1"/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i="1" dirty="0" smtClean="0"/>
              <a:t> </a:t>
            </a:r>
            <a:r>
              <a:rPr lang="en-US" dirty="0" smtClean="0"/>
              <a:t>sibling juveniles</a:t>
            </a:r>
          </a:p>
          <a:p>
            <a:r>
              <a:rPr lang="en-US" dirty="0" smtClean="0"/>
              <a:t>Sampling scheme</a:t>
            </a:r>
          </a:p>
          <a:p>
            <a:pPr lvl="1"/>
            <a:r>
              <a:rPr lang="en-US" dirty="0" smtClean="0"/>
              <a:t>Gills – gene expression &amp; </a:t>
            </a:r>
            <a:r>
              <a:rPr lang="en-US" dirty="0" err="1" smtClean="0"/>
              <a:t>epigenetics</a:t>
            </a:r>
            <a:endParaRPr lang="en-US" dirty="0" smtClean="0"/>
          </a:p>
          <a:p>
            <a:pPr lvl="1"/>
            <a:r>
              <a:rPr lang="en-US" dirty="0" err="1" smtClean="0"/>
              <a:t>Hemocytes</a:t>
            </a:r>
            <a:r>
              <a:rPr lang="en-US" dirty="0" smtClean="0"/>
              <a:t> – immune response</a:t>
            </a:r>
          </a:p>
          <a:p>
            <a:pPr lvl="1"/>
            <a:r>
              <a:rPr lang="en-US" dirty="0" smtClean="0"/>
              <a:t>Growth &amp; mortality</a:t>
            </a:r>
            <a:endParaRPr lang="en-US" dirty="0"/>
          </a:p>
        </p:txBody>
      </p:sp>
      <p:pic>
        <p:nvPicPr>
          <p:cNvPr id="5" name="Picture 4" descr="3 sit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623873" y="3117812"/>
            <a:ext cx="2520127" cy="374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436785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Monitor contaminants at sampling sites</a:t>
            </a:r>
          </a:p>
          <a:p>
            <a:r>
              <a:rPr lang="en-US" dirty="0" smtClean="0"/>
              <a:t>Use passive sampling devices (2 kinds that collect complementary data)</a:t>
            </a:r>
          </a:p>
          <a:p>
            <a:r>
              <a:rPr lang="en-US" dirty="0" smtClean="0"/>
              <a:t>Measure:</a:t>
            </a:r>
          </a:p>
          <a:p>
            <a:pPr lvl="1"/>
            <a:r>
              <a:rPr lang="en-US" dirty="0" smtClean="0"/>
              <a:t>Pharmaceuticals</a:t>
            </a:r>
          </a:p>
          <a:p>
            <a:pPr lvl="1"/>
            <a:r>
              <a:rPr lang="en-US" dirty="0" smtClean="0"/>
              <a:t>Personal care products</a:t>
            </a:r>
          </a:p>
          <a:p>
            <a:pPr lvl="1"/>
            <a:r>
              <a:rPr lang="en-US" dirty="0" err="1" smtClean="0"/>
              <a:t>POPs</a:t>
            </a:r>
            <a:endParaRPr lang="en-US" dirty="0" smtClean="0"/>
          </a:p>
          <a:p>
            <a:r>
              <a:rPr lang="en-US" dirty="0" smtClean="0"/>
              <a:t>Deploy at sampling sites</a:t>
            </a:r>
          </a:p>
          <a:p>
            <a:pPr lvl="1"/>
            <a:r>
              <a:rPr lang="en-US" dirty="0" smtClean="0"/>
              <a:t>Change devices every month</a:t>
            </a:r>
          </a:p>
          <a:p>
            <a:r>
              <a:rPr lang="en-US" dirty="0" smtClean="0"/>
              <a:t>Results: Which contaminants are the most problematic for oyster &amp; ecosystem health?</a:t>
            </a:r>
            <a:endParaRPr lang="en-US" dirty="0"/>
          </a:p>
        </p:txBody>
      </p:sp>
      <p:pic>
        <p:nvPicPr>
          <p:cNvPr id="4" name="Picture 3" descr="http___www.cerc.usgs.gov_pubs_center_pdfdocs_pocis.p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07" y="795199"/>
            <a:ext cx="1899493" cy="282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0720" y="2073676"/>
            <a:ext cx="7189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Objective 3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4400" dirty="0" smtClean="0">
                <a:solidFill>
                  <a:srgbClr val="502652"/>
                </a:solidFill>
              </a:rPr>
              <a:t>Determine the population genetic resources available for potential adaptation to environmental change.</a:t>
            </a:r>
          </a:p>
          <a:p>
            <a:pPr algn="ctr"/>
            <a:endParaRPr lang="en-US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genotypes linked to potential for adaptation in climate change?</a:t>
            </a:r>
          </a:p>
          <a:p>
            <a:r>
              <a:rPr lang="en-US" dirty="0" smtClean="0"/>
              <a:t>How will current and future change affect Ne and other population genetic parameters?</a:t>
            </a:r>
          </a:p>
          <a:p>
            <a:r>
              <a:rPr lang="en-US" dirty="0" smtClean="0"/>
              <a:t>How does environmental change modify the genetic profile of populations?</a:t>
            </a:r>
          </a:p>
          <a:p>
            <a:r>
              <a:rPr lang="en-US" dirty="0" smtClean="0"/>
              <a:t>Are there inter-species differences in potential for adaptation?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36261690_c0ba0e5f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Themes of Research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209800"/>
            <a:ext cx="7854796" cy="356112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  <a:alpha val="63000"/>
                </a:schemeClr>
              </a:gs>
              <a:gs pos="55000">
                <a:schemeClr val="accent2">
                  <a:tint val="12000"/>
                  <a:satMod val="255000"/>
                  <a:alpha val="63000"/>
                </a:schemeClr>
              </a:gs>
              <a:gs pos="100000">
                <a:schemeClr val="accent2">
                  <a:tint val="45000"/>
                  <a:satMod val="250000"/>
                  <a:alpha val="63000"/>
                </a:schemeClr>
              </a:gs>
            </a:gsLst>
            <a:path path="circle">
              <a:fillToRect l="-40000" t="-90000" r="140000" b="19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environmental changes affect populations?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Organism perspective: changes in physiology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Long-term perspective: changes in population dynamics &amp; genetics</a:t>
            </a:r>
          </a:p>
          <a:p>
            <a:r>
              <a:rPr lang="en-US" dirty="0" smtClean="0"/>
              <a:t>Focus on the model organism Pacific oyster, </a:t>
            </a:r>
            <a:r>
              <a:rPr lang="en-US" i="1" dirty="0" err="1" smtClean="0"/>
              <a:t>Crassostrea</a:t>
            </a:r>
            <a:r>
              <a:rPr lang="en-US" i="1" dirty="0" smtClean="0"/>
              <a:t> </a:t>
            </a:r>
            <a:r>
              <a:rPr lang="en-US" i="1" dirty="0" err="1" smtClean="0"/>
              <a:t>gigas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10" y="1143000"/>
            <a:ext cx="8229600" cy="1066800"/>
          </a:xfrm>
        </p:spPr>
        <p:txBody>
          <a:bodyPr/>
          <a:lstStyle/>
          <a:p>
            <a:r>
              <a:rPr lang="en-US" dirty="0" smtClean="0"/>
              <a:t>Objective 3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137310" cy="4608576"/>
          </a:xfrm>
        </p:spPr>
        <p:txBody>
          <a:bodyPr>
            <a:normAutofit/>
          </a:bodyPr>
          <a:lstStyle/>
          <a:p>
            <a:r>
              <a:rPr lang="en-US" dirty="0" smtClean="0"/>
              <a:t>During laboratory stress trials, sample pre- and post-trial larvae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SNPs</a:t>
            </a:r>
            <a:r>
              <a:rPr lang="en-US" dirty="0" smtClean="0"/>
              <a:t> using existing NGS data</a:t>
            </a:r>
          </a:p>
          <a:p>
            <a:pPr lvl="1"/>
            <a:r>
              <a:rPr lang="en-US" dirty="0" smtClean="0"/>
              <a:t>Which </a:t>
            </a:r>
            <a:r>
              <a:rPr lang="en-US" dirty="0" err="1" smtClean="0"/>
              <a:t>SNPs</a:t>
            </a:r>
            <a:r>
              <a:rPr lang="en-US" dirty="0" smtClean="0"/>
              <a:t> are consistently different between mortalities &amp; survivors?</a:t>
            </a:r>
          </a:p>
          <a:p>
            <a:pPr lvl="1"/>
            <a:r>
              <a:rPr lang="en-US" dirty="0" smtClean="0"/>
              <a:t>Are the </a:t>
            </a:r>
            <a:r>
              <a:rPr lang="en-US" dirty="0" err="1" smtClean="0"/>
              <a:t>SNPs</a:t>
            </a:r>
            <a:r>
              <a:rPr lang="en-US" dirty="0" smtClean="0"/>
              <a:t> associated with any genes?</a:t>
            </a:r>
          </a:p>
          <a:p>
            <a:endParaRPr lang="en-US" dirty="0"/>
          </a:p>
        </p:txBody>
      </p:sp>
      <p:pic>
        <p:nvPicPr>
          <p:cNvPr id="4" name="Picture 3" descr="CLC bio_ CLC Genomics Workbe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93" y="1143000"/>
            <a:ext cx="3350107" cy="261111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to Objective 1</a:t>
            </a:r>
          </a:p>
          <a:p>
            <a:pPr lvl="1"/>
            <a:r>
              <a:rPr lang="en-US" dirty="0" smtClean="0"/>
              <a:t>Same larvae used for physiology analysis – genotype-phenotype link</a:t>
            </a:r>
          </a:p>
          <a:p>
            <a:r>
              <a:rPr lang="en-US" dirty="0" smtClean="0"/>
              <a:t>Genetic diversity in survivors</a:t>
            </a:r>
          </a:p>
          <a:p>
            <a:pPr lvl="1"/>
            <a:r>
              <a:rPr lang="en-US" dirty="0" smtClean="0"/>
              <a:t>Does environmental change create a bottleneck?</a:t>
            </a:r>
          </a:p>
          <a:p>
            <a:r>
              <a:rPr lang="en-US" dirty="0" smtClean="0"/>
              <a:t>Do different </a:t>
            </a:r>
            <a:r>
              <a:rPr lang="en-US" dirty="0" err="1" smtClean="0"/>
              <a:t>SNPs</a:t>
            </a:r>
            <a:r>
              <a:rPr lang="en-US" dirty="0" smtClean="0"/>
              <a:t> have a functional significance at the population level?</a:t>
            </a:r>
            <a:endParaRPr lang="en-US" dirty="0"/>
          </a:p>
        </p:txBody>
      </p:sp>
      <p:pic>
        <p:nvPicPr>
          <p:cNvPr id="5" name="Picture 4" descr="iPhoto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11" y="5379241"/>
            <a:ext cx="2008120" cy="1478759"/>
          </a:xfrm>
          <a:prstGeom prst="rect">
            <a:avLst/>
          </a:prstGeom>
        </p:spPr>
      </p:pic>
      <p:pic>
        <p:nvPicPr>
          <p:cNvPr id="6" name="Picture 5" descr="iPhoto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414" y="5696439"/>
            <a:ext cx="1192435" cy="87809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47960" y="5931678"/>
            <a:ext cx="1543426" cy="305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9673" y="5931678"/>
            <a:ext cx="499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7374" y="569643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93016" y="5931678"/>
            <a:ext cx="47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02652"/>
                </a:solidFill>
              </a:rPr>
              <a:t>Ne</a:t>
            </a:r>
            <a:endParaRPr lang="en-US" dirty="0">
              <a:solidFill>
                <a:srgbClr val="5026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lympia oysters on Flickr - Photo Sharing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3" y="425105"/>
            <a:ext cx="8600186" cy="61494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356189"/>
            <a:ext cx="8229600" cy="498091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Olympia oysters, </a:t>
            </a:r>
            <a:r>
              <a:rPr lang="en-US" i="1" dirty="0" err="1" smtClean="0"/>
              <a:t>Ostrea</a:t>
            </a:r>
            <a:r>
              <a:rPr lang="en-US" i="1" dirty="0" smtClean="0"/>
              <a:t> </a:t>
            </a:r>
            <a:r>
              <a:rPr lang="en-US" i="1" dirty="0" err="1" smtClean="0"/>
              <a:t>lurida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502652"/>
                </a:solidFill>
              </a:rPr>
              <a:t>Wild population</a:t>
            </a:r>
          </a:p>
          <a:p>
            <a:pPr lvl="1"/>
            <a:r>
              <a:rPr lang="en-US" dirty="0" smtClean="0">
                <a:solidFill>
                  <a:srgbClr val="502652"/>
                </a:solidFill>
              </a:rPr>
              <a:t>Inter-species difference in environmental response</a:t>
            </a:r>
          </a:p>
          <a:p>
            <a:r>
              <a:rPr lang="en-US" dirty="0" smtClean="0"/>
              <a:t>Distribution of </a:t>
            </a:r>
            <a:r>
              <a:rPr lang="en-US" dirty="0" err="1" smtClean="0"/>
              <a:t>SNPs</a:t>
            </a:r>
            <a:r>
              <a:rPr lang="en-US" dirty="0" smtClean="0"/>
              <a:t> throughout Puget Sound area</a:t>
            </a:r>
          </a:p>
          <a:p>
            <a:pPr lvl="1"/>
            <a:r>
              <a:rPr lang="en-US" dirty="0" smtClean="0">
                <a:solidFill>
                  <a:srgbClr val="502652"/>
                </a:solidFill>
              </a:rPr>
              <a:t>Sample wild larvae: 2 locations, twice during season</a:t>
            </a:r>
          </a:p>
          <a:p>
            <a:pPr lvl="1"/>
            <a:r>
              <a:rPr lang="en-US" dirty="0" smtClean="0">
                <a:solidFill>
                  <a:srgbClr val="502652"/>
                </a:solidFill>
              </a:rPr>
              <a:t>Same challenge trials as </a:t>
            </a:r>
            <a:r>
              <a:rPr lang="en-US" i="1" dirty="0" smtClean="0">
                <a:solidFill>
                  <a:srgbClr val="502652"/>
                </a:solidFill>
              </a:rPr>
              <a:t>C. </a:t>
            </a:r>
            <a:r>
              <a:rPr lang="en-US" i="1" dirty="0" err="1" smtClean="0">
                <a:solidFill>
                  <a:srgbClr val="502652"/>
                </a:solidFill>
              </a:rPr>
              <a:t>gigas</a:t>
            </a:r>
            <a:endParaRPr lang="en-US" dirty="0" smtClean="0">
              <a:solidFill>
                <a:srgbClr val="502652"/>
              </a:solidFill>
            </a:endParaRPr>
          </a:p>
          <a:p>
            <a:pPr lvl="1"/>
            <a:r>
              <a:rPr lang="en-US" dirty="0" smtClean="0">
                <a:solidFill>
                  <a:srgbClr val="502652"/>
                </a:solidFill>
              </a:rPr>
              <a:t>Use NGS to find </a:t>
            </a:r>
            <a:r>
              <a:rPr lang="en-US" dirty="0" err="1" smtClean="0">
                <a:solidFill>
                  <a:srgbClr val="502652"/>
                </a:solidFill>
              </a:rPr>
              <a:t>SNPs</a:t>
            </a:r>
            <a:endParaRPr lang="en-US" dirty="0" smtClean="0">
              <a:solidFill>
                <a:srgbClr val="5026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Guiding Themes of Research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Title &amp; Objectives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1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2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3 Approaches</a:t>
            </a:r>
          </a:p>
          <a:p>
            <a:r>
              <a:rPr lang="en-US" dirty="0" smtClean="0"/>
              <a:t>Accomplishments to Date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Future Perspectives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trials of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endParaRPr lang="en-US" i="1" dirty="0" smtClean="0"/>
          </a:p>
          <a:p>
            <a:pPr lvl="1"/>
            <a:r>
              <a:rPr lang="en-US" dirty="0" smtClean="0"/>
              <a:t>Juvenile &amp; adult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i="1" dirty="0" smtClean="0"/>
              <a:t> </a:t>
            </a:r>
            <a:r>
              <a:rPr lang="en-US" dirty="0" smtClean="0"/>
              <a:t>and elevated CO2 and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r>
              <a:rPr lang="en-US" dirty="0" smtClean="0"/>
              <a:t> presence</a:t>
            </a:r>
          </a:p>
          <a:p>
            <a:pPr lvl="1"/>
            <a:r>
              <a:rPr lang="en-US" dirty="0" smtClean="0"/>
              <a:t>Juveniles challenged with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endParaRPr lang="en-US" dirty="0" smtClean="0"/>
          </a:p>
          <a:p>
            <a:pPr lvl="1"/>
            <a:r>
              <a:rPr lang="en-US" dirty="0" smtClean="0"/>
              <a:t>Juveniles challenged with copper nitrate</a:t>
            </a:r>
          </a:p>
          <a:p>
            <a:pPr lvl="1"/>
            <a:r>
              <a:rPr lang="en-US" dirty="0" smtClean="0"/>
              <a:t>Maintain larvae in experimental larval chambers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to Date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559508" y="2652376"/>
            <a:ext cx="1189725" cy="1157400"/>
          </a:xfrm>
          <a:prstGeom prst="can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350ppm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6036711" y="2652376"/>
            <a:ext cx="1189725" cy="1157400"/>
          </a:xfrm>
          <a:prstGeom prst="can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970 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ppm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9782" y="199330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 &amp; juvenile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094256" y="2017602"/>
            <a:ext cx="1029193" cy="1783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754074" y="2141338"/>
            <a:ext cx="1029193" cy="1536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n 8"/>
          <p:cNvSpPr/>
          <p:nvPr/>
        </p:nvSpPr>
        <p:spPr>
          <a:xfrm>
            <a:off x="3062403" y="4814153"/>
            <a:ext cx="1189725" cy="1157400"/>
          </a:xfrm>
          <a:prstGeom prst="can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126613" y="4814153"/>
            <a:ext cx="1189725" cy="1157400"/>
          </a:xfrm>
          <a:prstGeom prst="can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+ V. </a:t>
            </a:r>
            <a:r>
              <a:rPr lang="en-US" i="1" dirty="0" err="1" smtClean="0"/>
              <a:t>tubiashii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470" y="4854652"/>
            <a:ext cx="1605164" cy="6624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Control CO</a:t>
            </a:r>
            <a:r>
              <a:rPr lang="en-US" baseline="-25000" dirty="0" smtClean="0"/>
              <a:t>2</a:t>
            </a:r>
            <a:r>
              <a:rPr lang="en-US" dirty="0" smtClean="0"/>
              <a:t>, no disease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2650" y="4822502"/>
            <a:ext cx="1334421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CO</a:t>
            </a:r>
            <a:r>
              <a:rPr lang="en-US" baseline="-25000" dirty="0" smtClean="0"/>
              <a:t>2</a:t>
            </a:r>
            <a:r>
              <a:rPr lang="en-US" dirty="0" smtClean="0"/>
              <a:t>, no disease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 rot="5400000">
            <a:off x="5831955" y="4014533"/>
            <a:ext cx="1004377" cy="594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 rot="16200000" flipH="1">
            <a:off x="6696282" y="3745068"/>
            <a:ext cx="1004377" cy="1133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 rot="16200000" flipH="1">
            <a:off x="2239006" y="3725140"/>
            <a:ext cx="1004377" cy="1173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rot="5400000">
            <a:off x="936740" y="3596521"/>
            <a:ext cx="1004376" cy="1430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470" y="5517058"/>
            <a:ext cx="160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Adults: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=8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Juveniles: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=16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650" y="5452758"/>
            <a:ext cx="160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Adults: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=8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Juveniles: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=16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2575" y="5896197"/>
            <a:ext cx="147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Adults: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=8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Juveniles: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0003" y="5907253"/>
            <a:ext cx="147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Adults: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=8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Juveniles: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4" name="Picture 3" descr="adult prx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11705" y="2022097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61" y="2957800"/>
            <a:ext cx="379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Up-regulation of Prx6 to elevated CO2 and to secondary stress of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9100" y="3829547"/>
            <a:ext cx="390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Up-regulation of IL-17 in exposure to elevated CO2 and secondary stressor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adults il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61150"/>
            <a:ext cx="5137857" cy="489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Display: Response to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036645"/>
          <a:ext cx="6096000" cy="3032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Primer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blastx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TGF-B-inducible</a:t>
                      </a:r>
                      <a:r>
                        <a:rPr lang="en-US" baseline="0" dirty="0" smtClean="0"/>
                        <a:t> nuclear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 (200 </a:t>
                      </a:r>
                      <a:r>
                        <a:rPr lang="en-US" dirty="0" err="1" smtClean="0"/>
                        <a:t>bp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Chaperonin</a:t>
                      </a:r>
                      <a:r>
                        <a:rPr lang="en-US" dirty="0" smtClean="0"/>
                        <a:t> subunit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 in temp. stress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NADH </a:t>
                      </a:r>
                      <a:r>
                        <a:rPr lang="en-US" dirty="0" err="1" smtClean="0"/>
                        <a:t>dehydrogenase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Beta-</a:t>
                      </a:r>
                      <a:r>
                        <a:rPr lang="en-US" dirty="0" err="1" smtClean="0"/>
                        <a:t>tubulin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Oyster stress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Matrilin</a:t>
                      </a:r>
                      <a:r>
                        <a:rPr lang="en-US" baseline="0" dirty="0" smtClean="0"/>
                        <a:t> (ECM)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Oyster stress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</a:t>
            </a:r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0" y="4089400"/>
          <a:ext cx="4572000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007064" y="1880492"/>
          <a:ext cx="4136935" cy="234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4494773"/>
          <a:ext cx="3917339" cy="236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7239" y="2475550"/>
            <a:ext cx="431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Juvenile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dirty="0" smtClean="0"/>
              <a:t> challenged with bacteria for 3 hours.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Guiding Themes of Research</a:t>
            </a:r>
          </a:p>
          <a:p>
            <a:r>
              <a:rPr lang="en-US" dirty="0" smtClean="0"/>
              <a:t>Title &amp; Objectives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1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2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3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Accomplishments to Date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Future Perspectives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495300" y="572407"/>
            <a:ext cx="8153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 from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Sigenae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SwissProt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metal binding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006600" y="1880776"/>
          <a:ext cx="51308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39951" y="6211476"/>
            <a:ext cx="120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</a:t>
            </a:r>
            <a:r>
              <a:rPr lang="en-US" sz="2400" dirty="0" smtClean="0"/>
              <a:t> = 470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Genes of Interest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rgbClr val="355D7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Thioredoxin reductase</a:t>
            </a: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162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thioredoxin reductase, glutaredoxin and gluathione reductase activities.  Catalyzes disulfide bond isomerization.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rgbClr val="355D7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Fatty acid desaturase</a:t>
            </a: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162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catalyzes biosynthesis of highly unsaturated fatty acids.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rgbClr val="355D7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mRNA decapping enzyme</a:t>
            </a: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162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degradation of mRNA in turnover and decay.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rgbClr val="355D7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Hematopoietic prostaglandin D synthase</a:t>
            </a: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162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implicated in smooth muscle function &amp; exhibits low glutathione peroxidase activity.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Copper-transporting ATPase</a:t>
            </a: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copper excess, functions in efflux of copper from cells.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Guiding Themes of Research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Title &amp; Objectives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1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2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Objective 3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Accomplishments to Date</a:t>
            </a:r>
          </a:p>
          <a:p>
            <a:r>
              <a:rPr lang="en-US" dirty="0" smtClean="0"/>
              <a:t>Future Perspectives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2209800"/>
          <a:ext cx="9143995" cy="2273285"/>
        </p:xfrm>
        <a:graphic>
          <a:graphicData uri="http://schemas.openxmlformats.org/drawingml/2006/table">
            <a:tbl>
              <a:tblPr/>
              <a:tblGrid>
                <a:gridCol w="159643"/>
                <a:gridCol w="1161845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  <a:gridCol w="159643"/>
              </a:tblGrid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June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July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Aug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Sept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Oct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Nov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Dec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Jan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Feb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March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April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June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July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Aug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Sept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Oct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Nov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Dec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Jan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Feb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March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April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June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July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Aug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Sept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Oct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Nov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Dec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Jan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Feb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March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April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June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July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Aug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Sept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Oct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Nov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Dec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Jan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Feb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March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April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May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Obj 1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C. gigas larval challenges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RNA Extraction &amp; qPCR (&amp; DNA Obj 3)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Gene Expression Analysis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Behavior Analysis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Microbial DNA Extraction &amp; PCR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Analysis of Microbial Results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Write Paper on Cg Physiology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Obj 2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Hatchery larvae sampling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RNA Extraction &amp; qPCR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Analysis of qPCR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Analysis of Environment-Physiology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Hatchery micribial community sampling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ARISAs &amp; Analysis 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Puget Sound outplanted juvenile sampling &amp; PSDs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Juvenile RNA extraction &amp; qPCR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Analysis of juvenile qPCR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Analysis of PSD results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Write Paper on larvae-envt-microbe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Write Paper on contaminants &amp; oysters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Obj 3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Find SNPs for C. gigas &amp; make primers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SNP Genotyping &amp; Analysis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Sample wild O. lurida larvae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O. lurida larval challenges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NGS of O. lurida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O. lurida SNP analysis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Write paper on adaptive SNPs in C. gigas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Write paper on SNPs O. lurida vs. C. gigas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SISG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FHL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51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Write Dissertation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Verdana"/>
                      </a:endParaRP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3991" marR="3991" marT="39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regular sampling procedure</a:t>
            </a:r>
          </a:p>
          <a:p>
            <a:pPr lvl="1"/>
            <a:r>
              <a:rPr lang="en-US" dirty="0" err="1" smtClean="0"/>
              <a:t>Outplant</a:t>
            </a:r>
            <a:r>
              <a:rPr lang="en-US" dirty="0" smtClean="0"/>
              <a:t> juvenile sibling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dirty="0" smtClean="0"/>
              <a:t> week of September 6, 2010</a:t>
            </a:r>
          </a:p>
          <a:p>
            <a:r>
              <a:rPr lang="en-US" dirty="0" smtClean="0"/>
              <a:t>Begin stress trials</a:t>
            </a:r>
          </a:p>
          <a:p>
            <a:pPr lvl="1"/>
            <a:r>
              <a:rPr lang="en-US" dirty="0" smtClean="0"/>
              <a:t>Trouble-shoot system</a:t>
            </a:r>
          </a:p>
          <a:p>
            <a:pPr lvl="1"/>
            <a:r>
              <a:rPr lang="en-US" dirty="0" smtClean="0"/>
              <a:t>Feasibility of multiple stressors</a:t>
            </a:r>
          </a:p>
          <a:p>
            <a:pPr lvl="1"/>
            <a:r>
              <a:rPr lang="en-US" dirty="0" smtClean="0"/>
              <a:t>Get larvae, grow food</a:t>
            </a:r>
          </a:p>
          <a:p>
            <a:r>
              <a:rPr lang="en-US" dirty="0" smtClean="0"/>
              <a:t>Design project for FHL</a:t>
            </a:r>
          </a:p>
          <a:p>
            <a:r>
              <a:rPr lang="en-US" dirty="0" smtClean="0"/>
              <a:t>Grants!!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Study</a:t>
            </a:r>
            <a:endParaRPr lang="en-US" dirty="0"/>
          </a:p>
        </p:txBody>
      </p:sp>
      <p:pic>
        <p:nvPicPr>
          <p:cNvPr id="4" name="Picture 3" descr="UW Genome Sciences_ Academics_ Cour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68" y="1742480"/>
            <a:ext cx="3715232" cy="1925360"/>
          </a:xfrm>
          <a:prstGeom prst="rect">
            <a:avLst/>
          </a:prstGeom>
        </p:spPr>
      </p:pic>
      <p:pic>
        <p:nvPicPr>
          <p:cNvPr id="5" name="Picture 4" descr="School of Aquatic and Fishery Sciences at the University of Washing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324" y="3667839"/>
            <a:ext cx="4883676" cy="2303039"/>
          </a:xfrm>
          <a:prstGeom prst="rect">
            <a:avLst/>
          </a:prstGeom>
        </p:spPr>
      </p:pic>
      <p:pic>
        <p:nvPicPr>
          <p:cNvPr id="6" name="Picture 5" descr="UW School of Oceanograph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59" y="5970879"/>
            <a:ext cx="8719841" cy="8871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387"/>
            <a:ext cx="8229600" cy="4325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Completed courses</a:t>
            </a:r>
          </a:p>
          <a:p>
            <a:pPr lvl="1"/>
            <a:r>
              <a:rPr lang="en-US" dirty="0" smtClean="0"/>
              <a:t>Stats</a:t>
            </a:r>
          </a:p>
          <a:p>
            <a:pPr lvl="1"/>
            <a:r>
              <a:rPr lang="en-US" dirty="0" smtClean="0"/>
              <a:t>Histology of Disease</a:t>
            </a:r>
          </a:p>
          <a:p>
            <a:pPr lvl="1"/>
            <a:r>
              <a:rPr lang="en-US" dirty="0" smtClean="0"/>
              <a:t>Integrative Environmental Physiology</a:t>
            </a:r>
          </a:p>
          <a:p>
            <a:pPr lvl="1"/>
            <a:r>
              <a:rPr lang="en-US" dirty="0" smtClean="0"/>
              <a:t>Proposal Writing</a:t>
            </a:r>
          </a:p>
          <a:p>
            <a:pPr lvl="1"/>
            <a:r>
              <a:rPr lang="en-US" dirty="0" smtClean="0"/>
              <a:t>Literature seminar</a:t>
            </a:r>
          </a:p>
          <a:p>
            <a:pPr lvl="1"/>
            <a:r>
              <a:rPr lang="en-US" dirty="0" smtClean="0"/>
              <a:t>R Programming</a:t>
            </a:r>
          </a:p>
          <a:p>
            <a:r>
              <a:rPr lang="en-US" dirty="0" smtClean="0"/>
              <a:t>Intended courses</a:t>
            </a:r>
          </a:p>
          <a:p>
            <a:pPr lvl="1"/>
            <a:r>
              <a:rPr lang="en-US" dirty="0" smtClean="0"/>
              <a:t>Climate Science seminar</a:t>
            </a:r>
          </a:p>
          <a:p>
            <a:pPr lvl="1"/>
            <a:r>
              <a:rPr lang="en-US" dirty="0" smtClean="0"/>
              <a:t>Multivariate statistics</a:t>
            </a:r>
          </a:p>
          <a:p>
            <a:pPr lvl="1"/>
            <a:r>
              <a:rPr lang="en-US" dirty="0" smtClean="0"/>
              <a:t>FHL</a:t>
            </a:r>
          </a:p>
          <a:p>
            <a:pPr lvl="1"/>
            <a:r>
              <a:rPr lang="en-US" dirty="0" smtClean="0"/>
              <a:t>SISG</a:t>
            </a:r>
          </a:p>
          <a:p>
            <a:pPr lvl="1"/>
            <a:r>
              <a:rPr lang="en-US" dirty="0" smtClean="0"/>
              <a:t>Genomics</a:t>
            </a:r>
          </a:p>
          <a:p>
            <a:pPr lvl="1"/>
            <a:r>
              <a:rPr lang="en-US" dirty="0" smtClean="0"/>
              <a:t>Population genetics</a:t>
            </a:r>
          </a:p>
          <a:p>
            <a:pPr lvl="1"/>
            <a:r>
              <a:rPr lang="en-US" dirty="0" smtClean="0"/>
              <a:t>Statistics for genome sciences</a:t>
            </a:r>
          </a:p>
          <a:p>
            <a:pPr lvl="1"/>
            <a:endParaRPr lang="en-US" dirty="0"/>
          </a:p>
        </p:txBody>
      </p:sp>
      <p:pic>
        <p:nvPicPr>
          <p:cNvPr id="7" name="Picture 6" descr="Friday Harbor Lab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8484128" cy="1143000"/>
          </a:xfrm>
          <a:prstGeom prst="rect">
            <a:avLst/>
          </a:prstGeom>
        </p:spPr>
      </p:pic>
      <p:pic>
        <p:nvPicPr>
          <p:cNvPr id="8" name="Picture 7" descr="15th Summer Institute in Statistical Genetics_ General Information | University of Washington Biostatistic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037" y="543519"/>
            <a:ext cx="4779963" cy="119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Effects of Human-mediated Environmental Change on the Physiology of the Pacific Oyster, </a:t>
            </a:r>
            <a:r>
              <a:rPr lang="en-US" i="1" dirty="0" err="1" smtClean="0"/>
              <a:t>Crassostrea</a:t>
            </a:r>
            <a:r>
              <a:rPr lang="en-US" i="1" dirty="0" smtClean="0"/>
              <a:t> </a:t>
            </a:r>
            <a:r>
              <a:rPr lang="en-US" i="1" dirty="0" err="1" smtClean="0"/>
              <a:t>gigas</a:t>
            </a:r>
            <a:r>
              <a:rPr lang="en-US" dirty="0" smtClean="0"/>
              <a:t>: Immediate &amp; Long-term Perspectives</a:t>
            </a:r>
            <a:endParaRPr lang="en-US" dirty="0"/>
          </a:p>
        </p:txBody>
      </p:sp>
      <p:pic>
        <p:nvPicPr>
          <p:cNvPr id="4" name="Picture 3" descr="barnacle oy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85" y="4195576"/>
            <a:ext cx="3549897" cy="2662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 the physiological response of bivalves to stressors of environmental change.</a:t>
            </a:r>
          </a:p>
          <a:p>
            <a:pPr lvl="1"/>
            <a:r>
              <a:rPr lang="en-US" dirty="0" smtClean="0"/>
              <a:t>Laboratory trials</a:t>
            </a:r>
          </a:p>
        </p:txBody>
      </p:sp>
      <p:pic>
        <p:nvPicPr>
          <p:cNvPr id="4" name="Picture 3" descr="2806030749_ed823658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5666"/>
            <a:ext cx="4136445" cy="3102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Assay the effects of local environmental parameters and contaminants on wild sets of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i="1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Environmental sampling</a:t>
            </a:r>
          </a:p>
          <a:p>
            <a:pPr lvl="1"/>
            <a:r>
              <a:rPr lang="en-US" dirty="0" smtClean="0"/>
              <a:t>Apply results from 1 + gene discovery</a:t>
            </a:r>
            <a:endParaRPr lang="en-US" dirty="0"/>
          </a:p>
        </p:txBody>
      </p:sp>
      <p:pic>
        <p:nvPicPr>
          <p:cNvPr id="4" name="Picture 3" descr="1436259992_8e0dc6ae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01" y="4581377"/>
            <a:ext cx="3035498" cy="227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get s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404" y="2249424"/>
            <a:ext cx="7556360" cy="191617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  <a:alpha val="57000"/>
                </a:schemeClr>
              </a:gs>
              <a:gs pos="55000">
                <a:schemeClr val="accent2">
                  <a:tint val="12000"/>
                  <a:satMod val="255000"/>
                  <a:alpha val="57000"/>
                </a:schemeClr>
              </a:gs>
              <a:gs pos="100000">
                <a:schemeClr val="accent2">
                  <a:tint val="45000"/>
                  <a:satMod val="250000"/>
                  <a:alpha val="57000"/>
                </a:schemeClr>
              </a:gs>
            </a:gsLst>
            <a:path path="circle">
              <a:fillToRect l="-40000" t="-90000" r="140000" b="19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04" y="2249424"/>
            <a:ext cx="7979396" cy="4325112"/>
          </a:xfrm>
        </p:spPr>
        <p:txBody>
          <a:bodyPr/>
          <a:lstStyle/>
          <a:p>
            <a:r>
              <a:rPr lang="en-US" dirty="0" smtClean="0"/>
              <a:t>Determine the population genetic resources available for potential adaptation to environmental change.</a:t>
            </a:r>
          </a:p>
          <a:p>
            <a:pPr lvl="1"/>
            <a:r>
              <a:rPr lang="en-US" dirty="0" smtClean="0">
                <a:solidFill>
                  <a:srgbClr val="502652"/>
                </a:solidFill>
              </a:rPr>
              <a:t>Discover </a:t>
            </a:r>
            <a:r>
              <a:rPr lang="en-US" dirty="0" smtClean="0">
                <a:solidFill>
                  <a:srgbClr val="502652"/>
                </a:solidFill>
              </a:rPr>
              <a:t>adaption-</a:t>
            </a:r>
            <a:r>
              <a:rPr lang="en-US" dirty="0" smtClean="0">
                <a:solidFill>
                  <a:srgbClr val="502652"/>
                </a:solidFill>
              </a:rPr>
              <a:t>correlated </a:t>
            </a:r>
            <a:r>
              <a:rPr lang="en-US" dirty="0" err="1" smtClean="0">
                <a:solidFill>
                  <a:srgbClr val="502652"/>
                </a:solidFill>
              </a:rPr>
              <a:t>SNPs</a:t>
            </a:r>
            <a:endParaRPr lang="en-US" dirty="0" smtClean="0">
              <a:solidFill>
                <a:srgbClr val="5026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Guiding Themes of Research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Title &amp; Objectives</a:t>
            </a:r>
          </a:p>
          <a:p>
            <a:r>
              <a:rPr lang="en-US" dirty="0" smtClean="0"/>
              <a:t>Objective 1 Approaches</a:t>
            </a:r>
          </a:p>
          <a:p>
            <a:r>
              <a:rPr lang="en-US" dirty="0" smtClean="0"/>
              <a:t>Objective 2 Approaches</a:t>
            </a:r>
          </a:p>
          <a:p>
            <a:r>
              <a:rPr lang="en-US" dirty="0" smtClean="0"/>
              <a:t>Objective 3 Approaches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Accomplishments to Date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Future Perspectives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2492</TotalTime>
  <Words>2145</Words>
  <Application>Microsoft Macintosh PowerPoint</Application>
  <PresentationFormat>On-screen Show (4:3)</PresentationFormat>
  <Paragraphs>535</Paragraphs>
  <Slides>45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Urban</vt:lpstr>
      <vt:lpstr>Committee Meeting 1</vt:lpstr>
      <vt:lpstr>Outline</vt:lpstr>
      <vt:lpstr>Guiding Themes of Research</vt:lpstr>
      <vt:lpstr>Outline</vt:lpstr>
      <vt:lpstr>Title</vt:lpstr>
      <vt:lpstr>Objective 1</vt:lpstr>
      <vt:lpstr>Objective 2</vt:lpstr>
      <vt:lpstr>Objective 3</vt:lpstr>
      <vt:lpstr>Outline</vt:lpstr>
      <vt:lpstr>Slide 10</vt:lpstr>
      <vt:lpstr>Objective 1 Approaches</vt:lpstr>
      <vt:lpstr>Objective 1 Approaches</vt:lpstr>
      <vt:lpstr>Objective 1 Approaches</vt:lpstr>
      <vt:lpstr>Objective 1 Approaches</vt:lpstr>
      <vt:lpstr>Objective 1 Approaches</vt:lpstr>
      <vt:lpstr>Objective 1 Approaches</vt:lpstr>
      <vt:lpstr>Objective 1 Approaches</vt:lpstr>
      <vt:lpstr>Objective 1 Approaches</vt:lpstr>
      <vt:lpstr>Slide 19</vt:lpstr>
      <vt:lpstr>Objective 2 Approaches</vt:lpstr>
      <vt:lpstr>Objective 2 Approaches</vt:lpstr>
      <vt:lpstr>Objective 2 Approaches</vt:lpstr>
      <vt:lpstr>Objective 2 Approaches</vt:lpstr>
      <vt:lpstr>Objective 2 Approaches </vt:lpstr>
      <vt:lpstr>Objective 2 Approaches</vt:lpstr>
      <vt:lpstr>Objective 2 Approaches</vt:lpstr>
      <vt:lpstr>Objective 2 Approaches</vt:lpstr>
      <vt:lpstr>Slide 28</vt:lpstr>
      <vt:lpstr>Objective 3 Approaches</vt:lpstr>
      <vt:lpstr>Objective 3 Approaches</vt:lpstr>
      <vt:lpstr>Objective 3 Approaches</vt:lpstr>
      <vt:lpstr>Objective 3 Approaches</vt:lpstr>
      <vt:lpstr>Outline</vt:lpstr>
      <vt:lpstr>Accomplishments to Date</vt:lpstr>
      <vt:lpstr>Accomplishments to Date</vt:lpstr>
      <vt:lpstr>Preliminary Results</vt:lpstr>
      <vt:lpstr>Preliminary Results</vt:lpstr>
      <vt:lpstr>Differential Display: Response to CO2</vt:lpstr>
      <vt:lpstr>Response to V. tubiashii</vt:lpstr>
      <vt:lpstr>Slide 40</vt:lpstr>
      <vt:lpstr>Slide 41</vt:lpstr>
      <vt:lpstr>Outline</vt:lpstr>
      <vt:lpstr>Timeline</vt:lpstr>
      <vt:lpstr>Short-term Goals</vt:lpstr>
      <vt:lpstr>Plan of Study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Meeting 1</dc:title>
  <dc:creator>Emma Timmins-Schiffman</dc:creator>
  <cp:lastModifiedBy>Emma Timmins-Schiffman</cp:lastModifiedBy>
  <cp:revision>44</cp:revision>
  <dcterms:created xsi:type="dcterms:W3CDTF">2010-05-21T14:44:40Z</dcterms:created>
  <dcterms:modified xsi:type="dcterms:W3CDTF">2010-05-21T14:59:32Z</dcterms:modified>
</cp:coreProperties>
</file>